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335" r:id="rId5"/>
    <p:sldId id="336" r:id="rId6"/>
    <p:sldId id="338" r:id="rId7"/>
    <p:sldId id="339" r:id="rId8"/>
    <p:sldId id="348" r:id="rId9"/>
    <p:sldId id="356" r:id="rId10"/>
    <p:sldId id="357" r:id="rId11"/>
    <p:sldId id="352" r:id="rId12"/>
    <p:sldId id="337" r:id="rId13"/>
    <p:sldId id="345" r:id="rId14"/>
    <p:sldId id="349" r:id="rId15"/>
    <p:sldId id="350" r:id="rId16"/>
    <p:sldId id="354" r:id="rId17"/>
    <p:sldId id="353" r:id="rId18"/>
    <p:sldId id="351" r:id="rId19"/>
    <p:sldId id="341" r:id="rId20"/>
    <p:sldId id="358" r:id="rId21"/>
    <p:sldId id="359" r:id="rId22"/>
    <p:sldId id="342" r:id="rId23"/>
    <p:sldId id="355" r:id="rId24"/>
    <p:sldId id="360" r:id="rId25"/>
    <p:sldId id="340" r:id="rId26"/>
    <p:sldId id="343" r:id="rId27"/>
    <p:sldId id="347" r:id="rId2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eu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A19"/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5D1B4-569B-EA21-DBED-7F38E3DEC352}" v="12" dt="2024-11-15T10:59:15.064"/>
    <p1510:client id="{8A6443FE-09A2-D40E-10E7-77F0836BE2E9}" v="148" dt="2024-11-15T10:43:15.918"/>
    <p1510:client id="{A4AA3586-466E-4A38-B8BF-265888E5AF1F}" v="351" dt="2024-11-15T14:21:34.669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>
        <p:guide pos="6504"/>
        <p:guide orient="horz" pos="3696"/>
        <p:guide orient="horz" pos="19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9299E6C3-1816-434C-BD42-F84DFC8313FC}" type="datetime1">
              <a:rPr lang="fr-FR" smtClean="0"/>
              <a:t>15/11/2024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9E9D563E-BCB2-465B-8A3C-AC86CE64F6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6FED21CE-1C69-4866-AF1B-5CB3C50AE843}" type="datetime1">
              <a:rPr lang="fr-FR" smtClean="0"/>
              <a:t>15/11/2024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8B990660-4B7D-4C11-96DB-B19FFA8CA93C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Alann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Alann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10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76574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B26E-1F3B-1E50-DECC-F78748195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CDBBA3C3-E9E7-45E9-3E09-F897CC1B4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5C24354-FE79-40A3-5AB8-1AC0E1E6A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Alann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0B34B0-2FB2-693F-90FC-029BF92AB2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98057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D03FA-DAF5-F60D-0842-8E87CC80D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AB0D764D-DDB7-2173-62BD-D5DE4E8BC8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82AF43D6-9F27-1EF5-C752-61D8557C0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Alann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990261-4EBA-A0D0-59FF-A8402FDF5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12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86516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Elouan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fr-FR" noProof="0" smtClean="0"/>
              <a:t>13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0838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Elouan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fr-FR" noProof="0" smtClean="0"/>
              <a:t>14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06920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Elouan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fr-FR" noProof="0" smtClean="0"/>
              <a:t>15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73024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Alex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16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74796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Alex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17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69111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Alex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18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88842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Alex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9095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Alann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19333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Alex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20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90538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Alex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21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12296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89252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Tout le monde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23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12296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24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45341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Alann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9127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Hippo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06147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D0EEC-C6DB-199D-DEEC-F04812723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E5CE21F3-FA64-72FD-5585-F5592E841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56DCC64-52A4-DE56-E6BC-A349258B1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Elouan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51DAE4-F014-E74D-E5C9-174D0DF92F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4587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EE05E-2285-B24E-AE2D-7FD43D8DC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BABEF976-AFC3-1106-E2AD-79D11FBD3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18958974-0C52-9C1D-2136-3C3578EEC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Elouan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5AF37C-658E-B9FB-9BE6-A3736794D9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08204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96C24-A200-D715-F8B4-CA0439B11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230F1C46-C02A-5AC8-BE69-B5CED297DD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991F5285-BC68-0211-E21F-6867028D0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Hippo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E1A475-BEEE-24CB-95F2-85CDAD1088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20939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Hippo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fr-FR" noProof="0" smtClean="0"/>
              <a:t>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98941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Alann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990660-4B7D-4C11-96DB-B19FFA8CA93C}" type="slidenum">
              <a:rPr lang="fr-FR" noProof="0" smtClean="0"/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2545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fr-FR" sz="4000" b="1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pic>
        <p:nvPicPr>
          <p:cNvPr id="4" name="Graphisme 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sumé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sme 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fr-FR" sz="28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1" name="Espace réservé du contenu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fr-FR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fr-FR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fr-FR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fr-FR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fr-FR" sz="20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fr-FR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fr-FR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fr-FR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fr-FR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fr-FR" sz="20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fr-F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fr-FR"/>
            </a:lvl1pPr>
          </a:lstStyle>
          <a:p>
            <a:pPr rtl="0"/>
            <a:r>
              <a:rPr lang="fr-FR"/>
              <a:t>Titre 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fr-FR" sz="28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1" name="Espace réservé du contenu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fr-FR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fr-FR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fr-FR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fr-FR" sz="20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fr-F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fr-FR"/>
            </a:lvl1pPr>
          </a:lstStyle>
          <a:p>
            <a:pPr rtl="0"/>
            <a:r>
              <a:rPr lang="fr-FR"/>
              <a:t>Titre 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sme 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fr-FR" sz="40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fr-FR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fr-FR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fr-FR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fr-FR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fr-FR" sz="20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 </a:t>
            </a:r>
          </a:p>
          <a:p>
            <a:pPr lvl="3" rtl="0"/>
            <a:r>
              <a:rPr lang="fr-FR"/>
              <a:t>Quatrième niveau </a:t>
            </a:r>
          </a:p>
          <a:p>
            <a:pPr lvl="4" rtl="0"/>
            <a:r>
              <a:rPr lang="fr-FR"/>
              <a:t>Cinquième niveau </a:t>
            </a:r>
          </a:p>
          <a:p>
            <a:pPr lvl="0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fr-FR" sz="40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815" name="Groupe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fr-FR" sz="28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fr-FR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fr-FR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fr-FR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fr-FR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fr-FR" sz="20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 </a:t>
            </a:r>
          </a:p>
          <a:p>
            <a:pPr lvl="3" rtl="0"/>
            <a:r>
              <a:rPr lang="fr-FR"/>
              <a:t>Quatrième niveau </a:t>
            </a:r>
          </a:p>
          <a:p>
            <a:pPr lvl="4" rtl="0"/>
            <a:r>
              <a:rPr lang="fr-FR"/>
              <a:t>Cinquième niveau </a:t>
            </a:r>
          </a:p>
          <a:p>
            <a:pPr lvl="0" rt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fr-F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fr-FR"/>
            </a:lvl1pPr>
          </a:lstStyle>
          <a:p>
            <a:pPr rtl="0"/>
            <a:r>
              <a:rPr lang="fr-FR"/>
              <a:t>Titre de Présentation</a:t>
            </a:r>
          </a:p>
        </p:txBody>
      </p:sp>
      <p:pic>
        <p:nvPicPr>
          <p:cNvPr id="9" name="Graphisme 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section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fr-FR" sz="40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fr-FR" sz="40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fr-FR" sz="2800"/>
            </a:lvl1pPr>
            <a:lvl2pPr marL="457200" indent="0">
              <a:buNone/>
              <a:defRPr lang="fr-FR" sz="2400"/>
            </a:lvl2pPr>
            <a:lvl3pPr marL="914400" indent="0">
              <a:buNone/>
              <a:defRPr lang="fr-FR" sz="20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fr-FR" sz="40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675" name="Espace réservé du texte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fr-FR" sz="2800"/>
            </a:lvl1pPr>
            <a:lvl2pPr marL="457200" indent="0">
              <a:lnSpc>
                <a:spcPts val="2400"/>
              </a:lnSpc>
              <a:buNone/>
              <a:defRPr lang="fr-FR" sz="2000"/>
            </a:lvl2pPr>
            <a:lvl3pPr marL="914400" indent="0">
              <a:lnSpc>
                <a:spcPts val="2400"/>
              </a:lnSpc>
              <a:buNone/>
              <a:defRPr lang="fr-FR" sz="2000"/>
            </a:lvl3pPr>
            <a:lvl4pPr marL="1371600" indent="0">
              <a:lnSpc>
                <a:spcPts val="2400"/>
              </a:lnSpc>
              <a:buNone/>
              <a:defRPr lang="fr-FR" sz="2000"/>
            </a:lvl4pPr>
            <a:lvl5pPr marL="1828800" indent="0">
              <a:lnSpc>
                <a:spcPts val="2400"/>
              </a:lnSpc>
              <a:buNone/>
              <a:defRPr lang="fr-FR" sz="2000"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  <p:pic>
        <p:nvPicPr>
          <p:cNvPr id="7" name="Graphisme 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fr-FR" sz="28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5pPr>
            <a:lvl6pPr marL="1600200">
              <a:defRPr lang="fr-FR"/>
            </a:lvl6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4" rtl="0"/>
            <a:r>
              <a:rPr lang="fr-FR"/>
              <a:t>Quatrième niveau</a:t>
            </a:r>
          </a:p>
          <a:p>
            <a:pPr lvl="5" rtl="0"/>
            <a:r>
              <a:rPr lang="fr-FR"/>
              <a:t>Cinquième niveau</a:t>
            </a:r>
          </a:p>
        </p:txBody>
      </p:sp>
      <p:sp>
        <p:nvSpPr>
          <p:cNvPr id="11" name="Espace réservé du contenu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fr-F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fr-FR"/>
            </a:lvl1pPr>
          </a:lstStyle>
          <a:p>
            <a:pPr rtl="0"/>
            <a:r>
              <a:rPr lang="fr-FR"/>
              <a:t>Titre 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deux conten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fr-FR" sz="28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fr-FR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fr-FR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fr-FR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fr-FR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fr-FR" sz="20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Espace réservé du contenu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fr-FR" sz="20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fr-F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fr-FR"/>
            </a:lvl1pPr>
          </a:lstStyle>
          <a:p>
            <a:pPr rtl="0"/>
            <a:r>
              <a:rPr lang="fr-FR"/>
              <a:t>Titre 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contenu du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pic>
        <p:nvPicPr>
          <p:cNvPr id="9" name="Graphisme 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fr-FR" sz="28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14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fr-F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fr-FR" sz="28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fr-FR" sz="14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fr-FR"/>
            </a:lvl1pPr>
            <a:lvl2pPr>
              <a:spcBef>
                <a:spcPts val="0"/>
              </a:spcBef>
              <a:spcAft>
                <a:spcPts val="600"/>
              </a:spcAft>
              <a:defRPr lang="fr-FR"/>
            </a:lvl2pPr>
            <a:lvl3pPr>
              <a:spcBef>
                <a:spcPts val="0"/>
              </a:spcBef>
              <a:spcAft>
                <a:spcPts val="600"/>
              </a:spcAft>
              <a:defRPr lang="fr-FR"/>
            </a:lvl3pPr>
            <a:lvl4pPr>
              <a:spcBef>
                <a:spcPts val="0"/>
              </a:spcBef>
              <a:spcAft>
                <a:spcPts val="600"/>
              </a:spcAft>
              <a:defRPr lang="fr-FR" sz="2000"/>
            </a:lvl4pPr>
            <a:lvl5pPr>
              <a:spcBef>
                <a:spcPts val="0"/>
              </a:spcBef>
              <a:spcAft>
                <a:spcPts val="600"/>
              </a:spcAft>
              <a:defRPr lang="fr-FR" sz="20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fr-F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fr-FR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Titre de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366684"/>
            <a:ext cx="5221224" cy="97829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Mini projet - AWS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0B1C80B-D1A8-C68F-AB2F-4CE6F7739877}"/>
              </a:ext>
            </a:extLst>
          </p:cNvPr>
          <p:cNvSpPr txBox="1"/>
          <p:nvPr/>
        </p:nvSpPr>
        <p:spPr>
          <a:xfrm>
            <a:off x="9642007" y="5657671"/>
            <a:ext cx="2549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/>
              <a:t>Alexandre LE PHILIPPE</a:t>
            </a:r>
            <a:br>
              <a:rPr lang="fr-FR"/>
            </a:br>
            <a:r>
              <a:rPr lang="fr-FR"/>
              <a:t>Elouan TEISSERE</a:t>
            </a:r>
            <a:br>
              <a:rPr lang="fr-FR"/>
            </a:br>
            <a:r>
              <a:rPr lang="fr-FR"/>
              <a:t>Hippolyte REQUET</a:t>
            </a:r>
            <a:br>
              <a:rPr lang="fr-FR"/>
            </a:br>
            <a:r>
              <a:rPr lang="fr-FR"/>
              <a:t>Alann MORTREUIL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A5BAF07-3402-3154-773B-0956B7246561}"/>
              </a:ext>
            </a:extLst>
          </p:cNvPr>
          <p:cNvSpPr txBox="1"/>
          <p:nvPr/>
        </p:nvSpPr>
        <p:spPr>
          <a:xfrm>
            <a:off x="6096000" y="6488668"/>
            <a:ext cx="2656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/>
              <a:t>15/11/2024 – M2 Cyber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Partie 2 : Analyse du trafic réseau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10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8113068-D801-6E06-D941-4DE802ED2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23" y="1789471"/>
            <a:ext cx="10017400" cy="398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F6D5C-3719-B417-6306-EE623214A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DB3BD-284A-7D59-1B13-4363DAD8B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Partie 2 : Analyse du trafic réseau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6D13A53-FD38-47B9-CA41-AE749564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11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FC6375A-B37A-B792-1291-EBD10665F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78" y="1645925"/>
            <a:ext cx="3693255" cy="1470060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876F61C1-6768-D301-CBA4-5685351E120C}"/>
              </a:ext>
            </a:extLst>
          </p:cNvPr>
          <p:cNvCxnSpPr/>
          <p:nvPr/>
        </p:nvCxnSpPr>
        <p:spPr>
          <a:xfrm>
            <a:off x="1123045" y="3876950"/>
            <a:ext cx="9242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84124573-CD6A-5423-9A39-6DB63D438AB1}"/>
              </a:ext>
            </a:extLst>
          </p:cNvPr>
          <p:cNvSpPr txBox="1"/>
          <p:nvPr/>
        </p:nvSpPr>
        <p:spPr>
          <a:xfrm>
            <a:off x="2222688" y="3615340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/>
              <a:t>Scripts </a:t>
            </a:r>
            <a:r>
              <a:rPr lang="fr-FR" sz="2800" b="1" err="1"/>
              <a:t>bash</a:t>
            </a:r>
            <a:endParaRPr lang="fr-FR" sz="2800" b="1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B24F137-1C61-A64F-A6CD-E42BE96D264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016979" y="3436313"/>
            <a:ext cx="1079021" cy="53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1EC3B45-702F-EB68-8F43-CF280181ACCC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016979" y="3967829"/>
            <a:ext cx="1111083" cy="599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C0D8439-7FDC-3E3F-795E-190CCEE56337}"/>
              </a:ext>
            </a:extLst>
          </p:cNvPr>
          <p:cNvCxnSpPr/>
          <p:nvPr/>
        </p:nvCxnSpPr>
        <p:spPr>
          <a:xfrm>
            <a:off x="1123045" y="5485657"/>
            <a:ext cx="9242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7B2C296-732F-E19A-3DF3-5B7F90F8BA7E}"/>
              </a:ext>
            </a:extLst>
          </p:cNvPr>
          <p:cNvSpPr txBox="1"/>
          <p:nvPr/>
        </p:nvSpPr>
        <p:spPr>
          <a:xfrm>
            <a:off x="2222688" y="5224047"/>
            <a:ext cx="279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err="1"/>
              <a:t>Miroring</a:t>
            </a:r>
            <a:r>
              <a:rPr lang="fr-FR" sz="2800" b="1"/>
              <a:t> service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912D103-E2FB-D79D-9A76-F444C2113C6A}"/>
              </a:ext>
            </a:extLst>
          </p:cNvPr>
          <p:cNvCxnSpPr/>
          <p:nvPr/>
        </p:nvCxnSpPr>
        <p:spPr>
          <a:xfrm>
            <a:off x="5142271" y="5485657"/>
            <a:ext cx="786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7AF4B00-3BBF-C7E6-981E-DCE04828D04F}"/>
              </a:ext>
            </a:extLst>
          </p:cNvPr>
          <p:cNvSpPr txBox="1"/>
          <p:nvPr/>
        </p:nvSpPr>
        <p:spPr>
          <a:xfrm>
            <a:off x="6263150" y="5329084"/>
            <a:ext cx="3068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Depuis la console AWS</a:t>
            </a:r>
          </a:p>
          <a:p>
            <a:r>
              <a:rPr lang="fr-FR">
                <a:sym typeface="Wingdings" panose="05000000000000000000" pitchFamily="2" charset="2"/>
              </a:rPr>
              <a:t> Mise en miroir sur le VPC</a:t>
            </a:r>
            <a:endParaRPr lang="fr-FR"/>
          </a:p>
        </p:txBody>
      </p:sp>
      <p:sp>
        <p:nvSpPr>
          <p:cNvPr id="19" name="ZoneTexte 5">
            <a:extLst>
              <a:ext uri="{FF2B5EF4-FFF2-40B4-BE49-F238E27FC236}">
                <a16:creationId xmlns:a16="http://schemas.microsoft.com/office/drawing/2014/main" id="{118C3816-F3E5-0272-5BEC-D7EE9D867BBB}"/>
              </a:ext>
            </a:extLst>
          </p:cNvPr>
          <p:cNvSpPr txBox="1"/>
          <p:nvPr/>
        </p:nvSpPr>
        <p:spPr>
          <a:xfrm>
            <a:off x="6096000" y="3236258"/>
            <a:ext cx="3693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fr-FR"/>
            </a:defPPr>
            <a:lvl1pPr marL="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/>
              <a:t>Installation de </a:t>
            </a:r>
            <a:r>
              <a:rPr lang="fr-FR" sz="2000" err="1"/>
              <a:t>Snort</a:t>
            </a:r>
            <a:r>
              <a:rPr lang="fr-FR" sz="2000"/>
              <a:t> (IDS)</a:t>
            </a:r>
          </a:p>
        </p:txBody>
      </p:sp>
      <p:sp>
        <p:nvSpPr>
          <p:cNvPr id="20" name="ZoneTexte 6">
            <a:extLst>
              <a:ext uri="{FF2B5EF4-FFF2-40B4-BE49-F238E27FC236}">
                <a16:creationId xmlns:a16="http://schemas.microsoft.com/office/drawing/2014/main" id="{E4A56235-0420-F086-1C40-5615884BE636}"/>
              </a:ext>
            </a:extLst>
          </p:cNvPr>
          <p:cNvSpPr txBox="1"/>
          <p:nvPr/>
        </p:nvSpPr>
        <p:spPr>
          <a:xfrm>
            <a:off x="6096000" y="3613886"/>
            <a:ext cx="3693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fr-FR"/>
            </a:defPPr>
            <a:lvl1pPr marL="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/>
              <a:t>Configuration de </a:t>
            </a:r>
            <a:r>
              <a:rPr lang="fr-FR" sz="2000" err="1"/>
              <a:t>Snort</a:t>
            </a:r>
            <a:r>
              <a:rPr lang="fr-FR" sz="2000"/>
              <a:t> </a:t>
            </a:r>
            <a:br>
              <a:rPr lang="fr-FR" sz="2000"/>
            </a:br>
            <a:r>
              <a:rPr lang="fr-FR" sz="2000"/>
              <a:t>(pour analyser le trafic réseau)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851DE9D-7943-C11A-F04B-AA43569C1EC7}"/>
              </a:ext>
            </a:extLst>
          </p:cNvPr>
          <p:cNvSpPr txBox="1"/>
          <p:nvPr/>
        </p:nvSpPr>
        <p:spPr>
          <a:xfrm>
            <a:off x="6128062" y="4367180"/>
            <a:ext cx="3693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fr-FR"/>
            </a:defPPr>
            <a:lvl1pPr marL="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/>
              <a:t>Configuration interface web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97D153B-732F-271E-4E8F-63EE37C0668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016979" y="3967829"/>
            <a:ext cx="1079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113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4E801-6616-6064-9587-57CA7E3A1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895AE4-6A37-A0D1-87E0-E9244BF2F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Partie 2 : Analyse du trafic réseau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6100C39-513C-7566-9A17-CEDF5866C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12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2986B30-162E-8AA5-3A7C-DC4197BA5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78" y="1645925"/>
            <a:ext cx="3693255" cy="1470060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A3EE6015-23A7-F17F-18BA-C77919BB5501}"/>
              </a:ext>
            </a:extLst>
          </p:cNvPr>
          <p:cNvCxnSpPr>
            <a:cxnSpLocks/>
          </p:cNvCxnSpPr>
          <p:nvPr/>
        </p:nvCxnSpPr>
        <p:spPr>
          <a:xfrm>
            <a:off x="3841741" y="4095603"/>
            <a:ext cx="976065" cy="545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303887AA-62CB-1D44-D354-53D26322E785}"/>
              </a:ext>
            </a:extLst>
          </p:cNvPr>
          <p:cNvSpPr txBox="1"/>
          <p:nvPr/>
        </p:nvSpPr>
        <p:spPr>
          <a:xfrm>
            <a:off x="5035097" y="4512288"/>
            <a:ext cx="3118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Grâce aux ENI des instances</a:t>
            </a:r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81123F34-13CE-AC49-F29C-34EBFADF0ECC}"/>
              </a:ext>
            </a:extLst>
          </p:cNvPr>
          <p:cNvCxnSpPr/>
          <p:nvPr/>
        </p:nvCxnSpPr>
        <p:spPr>
          <a:xfrm>
            <a:off x="5339548" y="5027725"/>
            <a:ext cx="756103" cy="353961"/>
          </a:xfrm>
          <a:prstGeom prst="bentConnector3">
            <a:avLst>
              <a:gd name="adj1" fmla="val 5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7323F20-8D80-7415-69C4-EB040A0D4E06}"/>
              </a:ext>
            </a:extLst>
          </p:cNvPr>
          <p:cNvSpPr txBox="1"/>
          <p:nvPr/>
        </p:nvSpPr>
        <p:spPr>
          <a:xfrm>
            <a:off x="6095651" y="5058520"/>
            <a:ext cx="3118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Création de filtres et cibles pour la mise en miroir</a:t>
            </a:r>
          </a:p>
        </p:txBody>
      </p: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82C17C89-03D6-F251-AA2A-5886B3599942}"/>
              </a:ext>
            </a:extLst>
          </p:cNvPr>
          <p:cNvCxnSpPr/>
          <p:nvPr/>
        </p:nvCxnSpPr>
        <p:spPr>
          <a:xfrm>
            <a:off x="5339547" y="5743154"/>
            <a:ext cx="756103" cy="353961"/>
          </a:xfrm>
          <a:prstGeom prst="bentConnector3">
            <a:avLst>
              <a:gd name="adj1" fmla="val 5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5D677F4C-705F-55B3-7FF1-982952597C4E}"/>
              </a:ext>
            </a:extLst>
          </p:cNvPr>
          <p:cNvSpPr txBox="1"/>
          <p:nvPr/>
        </p:nvSpPr>
        <p:spPr>
          <a:xfrm>
            <a:off x="6123371" y="5881751"/>
            <a:ext cx="311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Création de session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1F266A0D-F356-456A-301B-3DDCC906C3E7}"/>
              </a:ext>
            </a:extLst>
          </p:cNvPr>
          <p:cNvCxnSpPr/>
          <p:nvPr/>
        </p:nvCxnSpPr>
        <p:spPr>
          <a:xfrm>
            <a:off x="923872" y="3763404"/>
            <a:ext cx="9242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619021FF-6B41-A01C-5C3F-7710DA7625D0}"/>
              </a:ext>
            </a:extLst>
          </p:cNvPr>
          <p:cNvSpPr txBox="1"/>
          <p:nvPr/>
        </p:nvSpPr>
        <p:spPr>
          <a:xfrm>
            <a:off x="2023515" y="3501794"/>
            <a:ext cx="279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err="1"/>
              <a:t>Miroring</a:t>
            </a:r>
            <a:r>
              <a:rPr lang="fr-FR" sz="2800" b="1"/>
              <a:t> service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38D09B8D-BEB8-7AB1-DEC3-C16E3BB5BDD2}"/>
              </a:ext>
            </a:extLst>
          </p:cNvPr>
          <p:cNvCxnSpPr>
            <a:cxnSpLocks/>
          </p:cNvCxnSpPr>
          <p:nvPr/>
        </p:nvCxnSpPr>
        <p:spPr>
          <a:xfrm>
            <a:off x="4998935" y="3763404"/>
            <a:ext cx="786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8F7C0DF4-8D85-B32C-8E6C-39FF8A993E26}"/>
              </a:ext>
            </a:extLst>
          </p:cNvPr>
          <p:cNvSpPr txBox="1"/>
          <p:nvPr/>
        </p:nvSpPr>
        <p:spPr>
          <a:xfrm>
            <a:off x="6063977" y="3606831"/>
            <a:ext cx="3068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Depuis la console AWS</a:t>
            </a:r>
          </a:p>
          <a:p>
            <a:r>
              <a:rPr lang="fr-FR">
                <a:sym typeface="Wingdings" panose="05000000000000000000" pitchFamily="2" charset="2"/>
              </a:rPr>
              <a:t> Mise en miroir sur le VPC</a:t>
            </a:r>
            <a:endParaRPr lang="fr-FR"/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C9332E1-5F10-BB91-88C0-B8EE21A0B168}"/>
              </a:ext>
            </a:extLst>
          </p:cNvPr>
          <p:cNvCxnSpPr>
            <a:cxnSpLocks/>
          </p:cNvCxnSpPr>
          <p:nvPr/>
        </p:nvCxnSpPr>
        <p:spPr>
          <a:xfrm>
            <a:off x="4653495" y="2378609"/>
            <a:ext cx="50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6AFA07AA-23B7-92D7-8184-1D5A46FFF4AE}"/>
              </a:ext>
            </a:extLst>
          </p:cNvPr>
          <p:cNvSpPr txBox="1"/>
          <p:nvPr/>
        </p:nvSpPr>
        <p:spPr>
          <a:xfrm>
            <a:off x="5263073" y="2116999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/>
              <a:t>Scripts </a:t>
            </a:r>
            <a:r>
              <a:rPr lang="fr-FR" sz="2800" b="1" err="1"/>
              <a:t>bash</a:t>
            </a:r>
            <a:endParaRPr lang="fr-FR" sz="2800" b="1"/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DC97913E-8807-BE5D-FFD6-A930DE42CE74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7505634" y="1834127"/>
            <a:ext cx="1079021" cy="53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2E03961F-8C0D-D34E-0F47-DB923D7A341F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7505634" y="2365643"/>
            <a:ext cx="1111083" cy="599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5">
            <a:extLst>
              <a:ext uri="{FF2B5EF4-FFF2-40B4-BE49-F238E27FC236}">
                <a16:creationId xmlns:a16="http://schemas.microsoft.com/office/drawing/2014/main" id="{9CC1364E-06AE-E609-57DE-2B8017F5328D}"/>
              </a:ext>
            </a:extLst>
          </p:cNvPr>
          <p:cNvSpPr txBox="1"/>
          <p:nvPr/>
        </p:nvSpPr>
        <p:spPr>
          <a:xfrm>
            <a:off x="8584655" y="1634072"/>
            <a:ext cx="3693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fr-FR"/>
            </a:defPPr>
            <a:lvl1pPr marL="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/>
              <a:t>Installation de </a:t>
            </a:r>
            <a:r>
              <a:rPr lang="fr-FR" sz="2000" err="1"/>
              <a:t>Snort</a:t>
            </a:r>
            <a:r>
              <a:rPr lang="fr-FR" sz="2000"/>
              <a:t> (IDS)</a:t>
            </a:r>
          </a:p>
        </p:txBody>
      </p:sp>
      <p:sp>
        <p:nvSpPr>
          <p:cNvPr id="64" name="ZoneTexte 6">
            <a:extLst>
              <a:ext uri="{FF2B5EF4-FFF2-40B4-BE49-F238E27FC236}">
                <a16:creationId xmlns:a16="http://schemas.microsoft.com/office/drawing/2014/main" id="{7D76171B-32AF-6D65-8351-D565CC35D139}"/>
              </a:ext>
            </a:extLst>
          </p:cNvPr>
          <p:cNvSpPr txBox="1"/>
          <p:nvPr/>
        </p:nvSpPr>
        <p:spPr>
          <a:xfrm>
            <a:off x="8584655" y="2011700"/>
            <a:ext cx="3693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fr-FR"/>
            </a:defPPr>
            <a:lvl1pPr marL="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/>
              <a:t>Configuration de </a:t>
            </a:r>
            <a:r>
              <a:rPr lang="fr-FR" sz="2000" err="1"/>
              <a:t>Snort</a:t>
            </a:r>
            <a:r>
              <a:rPr lang="fr-FR" sz="2000"/>
              <a:t> </a:t>
            </a:r>
            <a:br>
              <a:rPr lang="fr-FR" sz="2000"/>
            </a:br>
            <a:r>
              <a:rPr lang="fr-FR" sz="2000"/>
              <a:t>(pour analyser le trafic réseau) 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73C2CD0-530F-3E78-55EA-BD9C96FA2DE5}"/>
              </a:ext>
            </a:extLst>
          </p:cNvPr>
          <p:cNvSpPr txBox="1"/>
          <p:nvPr/>
        </p:nvSpPr>
        <p:spPr>
          <a:xfrm>
            <a:off x="8616717" y="2764994"/>
            <a:ext cx="3693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fr-FR"/>
            </a:defPPr>
            <a:lvl1pPr marL="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/>
              <a:t>Configuration interface web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80EE9DF-538B-1721-75F7-B800FACF76FC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7505634" y="2365643"/>
            <a:ext cx="1079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315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74C97-6439-29FE-3C78-91C33AB1D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Création de </a:t>
            </a:r>
            <a:r>
              <a:rPr lang="fr-FR" err="1"/>
              <a:t>rules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516E48-C4C4-2175-5DA7-878566EB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13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F0C0ECA-0ADB-ABE8-BAB2-FE7E3DDB6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20" y="2119770"/>
            <a:ext cx="10624862" cy="182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8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3D2ADB-412E-0F28-8B7F-EF8811938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14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4BEBEF8-35C8-C871-AD36-50C8FAD3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2" y="521363"/>
            <a:ext cx="852487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50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3F8E01D-BE13-93C7-69D7-07A80C7C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15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A715AF3-31DA-1850-AD49-B4E66586B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771" y="316592"/>
            <a:ext cx="8472405" cy="582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76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>
                <a:cs typeface="Posterama"/>
              </a:rPr>
              <a:t>Création instance EC2 IDS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16</a:t>
            </a:fld>
            <a:endParaRPr lang="fr-FR"/>
          </a:p>
        </p:txBody>
      </p:sp>
      <p:pic>
        <p:nvPicPr>
          <p:cNvPr id="10" name="Image 9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E9808AF8-DAC9-0B1D-7E13-6D6851054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8992"/>
            <a:ext cx="12192000" cy="10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16" y="252991"/>
            <a:ext cx="10385122" cy="644725"/>
          </a:xfrm>
        </p:spPr>
        <p:txBody>
          <a:bodyPr rtlCol="0"/>
          <a:lstStyle>
            <a:defPPr>
              <a:defRPr lang="fr-FR"/>
            </a:defPPr>
          </a:lstStyle>
          <a:p>
            <a:pPr algn="ctr"/>
            <a:r>
              <a:rPr lang="fr-FR">
                <a:cs typeface="Posterama"/>
              </a:rPr>
              <a:t>Connexion </a:t>
            </a:r>
            <a:r>
              <a:rPr lang="fr-FR" err="1">
                <a:cs typeface="Posterama"/>
              </a:rPr>
              <a:t>ssh</a:t>
            </a:r>
            <a:r>
              <a:rPr lang="fr-FR">
                <a:cs typeface="Posterama"/>
              </a:rPr>
              <a:t> de l'instance WEB à IDS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17</a:t>
            </a:fld>
            <a:endParaRPr lang="fr-FR"/>
          </a:p>
        </p:txBody>
      </p:sp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32529654-25E6-566D-DF97-432D89885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8" y="1058277"/>
            <a:ext cx="6538662" cy="537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96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fr-FR"/>
            </a:defPPr>
          </a:lstStyle>
          <a:p>
            <a:pPr algn="ctr"/>
            <a:r>
              <a:rPr lang="fr-FR">
                <a:cs typeface="Posterama"/>
              </a:rPr>
              <a:t>Connexion </a:t>
            </a:r>
            <a:r>
              <a:rPr lang="fr-FR" err="1">
                <a:cs typeface="Posterama"/>
              </a:rPr>
              <a:t>ssh</a:t>
            </a:r>
            <a:r>
              <a:rPr lang="fr-FR">
                <a:cs typeface="Posterama"/>
              </a:rPr>
              <a:t> de l'instance WEB à IDS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18</a:t>
            </a:fld>
            <a:endParaRPr lang="fr-FR"/>
          </a:p>
        </p:txBody>
      </p:sp>
      <p:pic>
        <p:nvPicPr>
          <p:cNvPr id="4" name="Image 3" descr="Une image contenant texte, capture d’écran, logiciel, Police&#10;&#10;Description générée automatiquement">
            <a:extLst>
              <a:ext uri="{FF2B5EF4-FFF2-40B4-BE49-F238E27FC236}">
                <a16:creationId xmlns:a16="http://schemas.microsoft.com/office/drawing/2014/main" id="{242DF28A-199E-4B15-0D53-49B48B716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311" y="1409700"/>
            <a:ext cx="5287378" cy="48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75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16" y="523702"/>
            <a:ext cx="10385122" cy="524409"/>
          </a:xfrm>
        </p:spPr>
        <p:txBody>
          <a:bodyPr rtlCol="0"/>
          <a:lstStyle>
            <a:defPPr>
              <a:defRPr lang="fr-FR"/>
            </a:defPPr>
          </a:lstStyle>
          <a:p>
            <a:pPr algn="ctr"/>
            <a:r>
              <a:rPr lang="fr-FR">
                <a:cs typeface="Posterama"/>
              </a:rPr>
              <a:t>Script </a:t>
            </a:r>
            <a:r>
              <a:rPr lang="fr-FR" err="1">
                <a:cs typeface="Posterama"/>
              </a:rPr>
              <a:t>ids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19</a:t>
            </a:fld>
            <a:endParaRPr lang="fr-FR"/>
          </a:p>
        </p:txBody>
      </p:sp>
      <p:pic>
        <p:nvPicPr>
          <p:cNvPr id="10" name="Image 9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6CFDCDF8-7295-404D-A46F-EFCBF4286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019" y="1210177"/>
            <a:ext cx="8006014" cy="503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Sommaire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>
              <a:lnSpc>
                <a:spcPct val="150000"/>
              </a:lnSpc>
            </a:pPr>
            <a:r>
              <a:rPr lang="fr-FR" sz="2400"/>
              <a:t>Introduction</a:t>
            </a:r>
          </a:p>
          <a:p>
            <a:pPr rtl="0">
              <a:lnSpc>
                <a:spcPct val="150000"/>
              </a:lnSpc>
            </a:pPr>
            <a:r>
              <a:rPr lang="fr-FR" sz="2400"/>
              <a:t>Partie 1 : Automatiser le montage d’un Cloud Privé Virtuel</a:t>
            </a:r>
          </a:p>
          <a:p>
            <a:pPr rtl="0">
              <a:lnSpc>
                <a:spcPct val="150000"/>
              </a:lnSpc>
            </a:pPr>
            <a:r>
              <a:rPr lang="fr-FR" sz="2400"/>
              <a:t>Partie 2 : Analyse du trafic réseau</a:t>
            </a:r>
          </a:p>
          <a:p>
            <a:pPr rtl="0">
              <a:lnSpc>
                <a:spcPct val="150000"/>
              </a:lnSpc>
            </a:pPr>
            <a:r>
              <a:rPr lang="fr-FR" sz="2400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/>
              <a:t>PORT MIRRORING - Filtres</a:t>
            </a:r>
            <a:endParaRPr lang="fr-FR">
              <a:cs typeface="Posterama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1716906"/>
            <a:ext cx="10210800" cy="1954692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</a:lstStyle>
          <a:p>
            <a:r>
              <a:rPr lang="fr-FR"/>
              <a:t>Création des filtres :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20</a:t>
            </a:fld>
            <a:endParaRPr lang="fr-FR"/>
          </a:p>
        </p:txBody>
      </p:sp>
      <p:pic>
        <p:nvPicPr>
          <p:cNvPr id="3" name="Image 2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22F9E5EE-8215-8351-8DA1-FD65A5DCF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21" y="2931614"/>
            <a:ext cx="11109158" cy="58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74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267502"/>
            <a:ext cx="6172200" cy="1249680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/>
              <a:t>PORT MIRRORING – CIBLE ET SOURCE</a:t>
            </a:r>
            <a:endParaRPr lang="fr-FR">
              <a:cs typeface="Posterama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1716906"/>
            <a:ext cx="10210800" cy="1954692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</a:lstStyle>
          <a:p>
            <a:r>
              <a:rPr lang="fr-FR"/>
              <a:t>On récupère les ENI de l'instance EC2 WEB et IDS.</a:t>
            </a:r>
          </a:p>
          <a:p>
            <a:pPr marL="342900" indent="-342900">
              <a:buChar char="•"/>
            </a:pPr>
            <a:r>
              <a:rPr lang="fr-FR"/>
              <a:t>ENI de l'IDS pour créer la cible du port mirroring </a:t>
            </a:r>
          </a:p>
          <a:p>
            <a:pPr marL="342900" indent="-342900">
              <a:buChar char="•"/>
            </a:pPr>
            <a:r>
              <a:rPr lang="fr-FR"/>
              <a:t>ENI WEB pour la source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21</a:t>
            </a:fld>
            <a:endParaRPr lang="fr-FR"/>
          </a:p>
        </p:txBody>
      </p:sp>
      <p:pic>
        <p:nvPicPr>
          <p:cNvPr id="7" name="Image 6" descr="Une image contenant texte, capture d’écran, affichage, Police&#10;&#10;Description générée automatiquement">
            <a:extLst>
              <a:ext uri="{FF2B5EF4-FFF2-40B4-BE49-F238E27FC236}">
                <a16:creationId xmlns:a16="http://schemas.microsoft.com/office/drawing/2014/main" id="{E708A29A-DB56-9DC9-595D-16B4B7B63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89" y="3075610"/>
            <a:ext cx="11028948" cy="304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338273" cy="3316893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452283"/>
            <a:ext cx="3171395" cy="72807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Conclusion</a:t>
            </a:r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BADD9DAA-6661-8BC9-67E8-DE7648C49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095214"/>
              </p:ext>
            </p:extLst>
          </p:nvPr>
        </p:nvGraphicFramePr>
        <p:xfrm>
          <a:off x="1328043" y="2133600"/>
          <a:ext cx="9535914" cy="3627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900869">
                  <a:extLst>
                    <a:ext uri="{9D8B030D-6E8A-4147-A177-3AD203B41FA5}">
                      <a16:colId xmlns:a16="http://schemas.microsoft.com/office/drawing/2014/main" val="1510022882"/>
                    </a:ext>
                  </a:extLst>
                </a:gridCol>
                <a:gridCol w="2635045">
                  <a:extLst>
                    <a:ext uri="{9D8B030D-6E8A-4147-A177-3AD203B41FA5}">
                      <a16:colId xmlns:a16="http://schemas.microsoft.com/office/drawing/2014/main" val="2076093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800"/>
                        <a:t>Objectifs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/>
                        <a:t>Avancement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906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800"/>
                        <a:t>Automatiser le montage d’un VPC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00FF00"/>
                          </a:highlight>
                        </a:rPr>
                        <a:t>OK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780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800"/>
                        <a:t>Automatiser l’implémentation d’EC2</a:t>
                      </a:r>
                      <a:r>
                        <a:rPr lang="fr-FR" sz="2000"/>
                        <a:t>s</a:t>
                      </a:r>
                      <a:endParaRPr lang="fr-FR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00FF00"/>
                          </a:highlight>
                        </a:rPr>
                        <a:t>OK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02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800"/>
                        <a:t>Installation et configuration d’un IDS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00FF00"/>
                          </a:highlight>
                        </a:rPr>
                        <a:t>OK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36804"/>
                  </a:ext>
                </a:extLst>
              </a:tr>
              <a:tr h="314033">
                <a:tc>
                  <a:txBody>
                    <a:bodyPr/>
                    <a:lstStyle/>
                    <a:p>
                      <a:r>
                        <a:rPr lang="fr-FR" sz="2800"/>
                        <a:t>Mise en place du Mirroring 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FFFF00"/>
                          </a:highlight>
                        </a:rPr>
                        <a:t>En cours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63753"/>
                  </a:ext>
                </a:extLst>
              </a:tr>
              <a:tr h="3140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2800"/>
                        <a:t>BONUS : SCRIPT Automatique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2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00FF00"/>
                          </a:highlight>
                        </a:rPr>
                        <a:t>OK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059036"/>
                  </a:ext>
                </a:extLst>
              </a:tr>
              <a:tr h="3140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2800"/>
                        <a:t>BONUS : Interface Web 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2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00FF00"/>
                          </a:highlight>
                        </a:rPr>
                        <a:t>OK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419275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F8378173-8C6F-0AFF-CF4C-0772A4D5647F}"/>
              </a:ext>
            </a:extLst>
          </p:cNvPr>
          <p:cNvSpPr/>
          <p:nvPr/>
        </p:nvSpPr>
        <p:spPr>
          <a:xfrm>
            <a:off x="508000" y="2654710"/>
            <a:ext cx="10779759" cy="3591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54F6FE-A8A1-7061-E17E-378EFA7F079D}"/>
              </a:ext>
            </a:extLst>
          </p:cNvPr>
          <p:cNvSpPr/>
          <p:nvPr/>
        </p:nvSpPr>
        <p:spPr>
          <a:xfrm>
            <a:off x="-33020" y="6591427"/>
            <a:ext cx="2210373" cy="319913"/>
          </a:xfrm>
          <a:prstGeom prst="rect">
            <a:avLst/>
          </a:prstGeom>
          <a:solidFill>
            <a:srgbClr val="F9AA19"/>
          </a:solidFill>
          <a:ln>
            <a:solidFill>
              <a:srgbClr val="F9AA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-3.95833E-6 0.0791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7917 L -3.95833E-6 0.15301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15301 L -3.95833E-6 0.22847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22847 L -0.00026 0.30602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30602 L -3.95833E-6 0.37871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37871 L -0.00039 0.49908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49" y="1995947"/>
            <a:ext cx="3935951" cy="175997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sz="5400"/>
              <a:t>Merci !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ADEEC96-434D-22D5-4708-86BBC668CBDC}"/>
              </a:ext>
            </a:extLst>
          </p:cNvPr>
          <p:cNvSpPr txBox="1"/>
          <p:nvPr/>
        </p:nvSpPr>
        <p:spPr>
          <a:xfrm>
            <a:off x="0" y="5657671"/>
            <a:ext cx="2549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Alexandre LE PHILIPPE</a:t>
            </a:r>
            <a:br>
              <a:rPr lang="fr-FR"/>
            </a:br>
            <a:r>
              <a:rPr lang="fr-FR"/>
              <a:t>Elouan TEISSERE</a:t>
            </a:r>
            <a:br>
              <a:rPr lang="fr-FR"/>
            </a:br>
            <a:r>
              <a:rPr lang="fr-FR"/>
              <a:t>Hippolyte REQUET</a:t>
            </a:r>
            <a:br>
              <a:rPr lang="fr-FR"/>
            </a:br>
            <a:r>
              <a:rPr lang="fr-FR"/>
              <a:t>Alann MORTREUIL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5FA719-2F58-A0EE-F8C5-1A7A9F4D7F52}"/>
              </a:ext>
            </a:extLst>
          </p:cNvPr>
          <p:cNvSpPr txBox="1"/>
          <p:nvPr/>
        </p:nvSpPr>
        <p:spPr>
          <a:xfrm>
            <a:off x="-53253" y="0"/>
            <a:ext cx="2656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/>
              <a:t>15/11/2024 – M2 Cyber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Partie 1</a:t>
            </a:r>
          </a:p>
        </p:txBody>
      </p:sp>
      <p:pic>
        <p:nvPicPr>
          <p:cNvPr id="12" name="Espace réservé d’image 11" descr="Une personne portant une chemise jaune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Automatiser le montage d’un Cloud Privé Virtuel (VPC) 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3" y="72518"/>
            <a:ext cx="9293155" cy="132651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Partie 1 : Automatiser le montage d’un VPC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AD0A76-9428-907C-2B67-0EFD8828D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16" y="1970913"/>
            <a:ext cx="7728155" cy="336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284D0-E3BA-6731-D041-D2E3EAF34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10238-4670-346D-D0FA-7BA2738C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3" y="72518"/>
            <a:ext cx="9293155" cy="132651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Partie 1 : Automatiser le montage d’un VPC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BE06DE8-6E18-B5B7-8001-818774C5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5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64A136-9EDD-0944-F758-48B72DF69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52" y="1605788"/>
            <a:ext cx="3303639" cy="1438799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88C1771-F172-42A0-2F84-6B63D6CCBD8E}"/>
              </a:ext>
            </a:extLst>
          </p:cNvPr>
          <p:cNvCxnSpPr/>
          <p:nvPr/>
        </p:nvCxnSpPr>
        <p:spPr>
          <a:xfrm>
            <a:off x="1322144" y="3655886"/>
            <a:ext cx="9242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4AD5DA36-8588-FB7C-D7DE-D439715657B7}"/>
              </a:ext>
            </a:extLst>
          </p:cNvPr>
          <p:cNvSpPr txBox="1"/>
          <p:nvPr/>
        </p:nvSpPr>
        <p:spPr>
          <a:xfrm>
            <a:off x="2421787" y="3394276"/>
            <a:ext cx="2319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/>
              <a:t>Script Python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9C526F85-7FF1-4A74-8BAB-79E18BD7C35D}"/>
              </a:ext>
            </a:extLst>
          </p:cNvPr>
          <p:cNvCxnSpPr/>
          <p:nvPr/>
        </p:nvCxnSpPr>
        <p:spPr>
          <a:xfrm>
            <a:off x="1322144" y="4689645"/>
            <a:ext cx="9242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A049101-4546-9EB8-99C4-61218A4BAD17}"/>
              </a:ext>
            </a:extLst>
          </p:cNvPr>
          <p:cNvSpPr txBox="1"/>
          <p:nvPr/>
        </p:nvSpPr>
        <p:spPr>
          <a:xfrm>
            <a:off x="2421787" y="4298105"/>
            <a:ext cx="16366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err="1"/>
              <a:t>Userdata</a:t>
            </a:r>
            <a:br>
              <a:rPr lang="fr-FR" sz="2800" b="1"/>
            </a:br>
            <a:r>
              <a:rPr lang="fr-FR" sz="2800" b="1"/>
              <a:t>(python)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2FA4398-9F3E-014C-8028-24CF73CFA08D}"/>
              </a:ext>
            </a:extLst>
          </p:cNvPr>
          <p:cNvSpPr txBox="1"/>
          <p:nvPr/>
        </p:nvSpPr>
        <p:spPr>
          <a:xfrm>
            <a:off x="5643716" y="4678901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Montage base de données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2BB5B7B-DB26-F53F-E343-DEEB26CBB95C}"/>
              </a:ext>
            </a:extLst>
          </p:cNvPr>
          <p:cNvCxnSpPr>
            <a:stCxn id="9" idx="3"/>
          </p:cNvCxnSpPr>
          <p:nvPr/>
        </p:nvCxnSpPr>
        <p:spPr>
          <a:xfrm flipV="1">
            <a:off x="4058389" y="4451902"/>
            <a:ext cx="1585327" cy="32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B9894D8-D134-C938-B421-68321AD9957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058389" y="4775159"/>
            <a:ext cx="1585327" cy="88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CBAC20F7-D0C1-6DAE-A61D-A5CF9882FF71}"/>
              </a:ext>
            </a:extLst>
          </p:cNvPr>
          <p:cNvSpPr txBox="1"/>
          <p:nvPr/>
        </p:nvSpPr>
        <p:spPr>
          <a:xfrm>
            <a:off x="4214991" y="5451126"/>
            <a:ext cx="4146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P</a:t>
            </a:r>
            <a:r>
              <a:rPr lang="fr-FR" b="0" i="0">
                <a:effectLst/>
              </a:rPr>
              <a:t>ermet de lancer une fois les scripts au démarrage en mode root</a:t>
            </a:r>
            <a:endParaRPr lang="fr-FR"/>
          </a:p>
        </p:txBody>
      </p: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F4DBE3D2-6956-FBF4-CA6A-66F1C07E9665}"/>
              </a:ext>
            </a:extLst>
          </p:cNvPr>
          <p:cNvCxnSpPr/>
          <p:nvPr/>
        </p:nvCxnSpPr>
        <p:spPr>
          <a:xfrm>
            <a:off x="3396285" y="5415608"/>
            <a:ext cx="756103" cy="353961"/>
          </a:xfrm>
          <a:prstGeom prst="bentConnector3">
            <a:avLst>
              <a:gd name="adj1" fmla="val 5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BEE816A7-1671-4E26-EEB1-35F0326C58EC}"/>
              </a:ext>
            </a:extLst>
          </p:cNvPr>
          <p:cNvSpPr txBox="1"/>
          <p:nvPr/>
        </p:nvSpPr>
        <p:spPr>
          <a:xfrm>
            <a:off x="4214991" y="6073590"/>
            <a:ext cx="414614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/>
              <a:t>On envoie </a:t>
            </a:r>
            <a:r>
              <a:rPr lang="fr-FR" b="0" i="0">
                <a:effectLst/>
              </a:rPr>
              <a:t>tout dans la variable et ça configure </a:t>
            </a:r>
            <a:r>
              <a:rPr lang="fr-FR"/>
              <a:t>les</a:t>
            </a:r>
            <a:r>
              <a:rPr lang="fr-FR" b="0" i="0">
                <a:effectLst/>
              </a:rPr>
              <a:t> </a:t>
            </a:r>
            <a:r>
              <a:rPr lang="fr-FR"/>
              <a:t>serveurs</a:t>
            </a:r>
          </a:p>
        </p:txBody>
      </p: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6B0B28AD-B180-58C0-4C42-E08D0459A6D1}"/>
              </a:ext>
            </a:extLst>
          </p:cNvPr>
          <p:cNvCxnSpPr/>
          <p:nvPr/>
        </p:nvCxnSpPr>
        <p:spPr>
          <a:xfrm>
            <a:off x="3396284" y="6066582"/>
            <a:ext cx="756103" cy="353961"/>
          </a:xfrm>
          <a:prstGeom prst="bentConnector3">
            <a:avLst>
              <a:gd name="adj1" fmla="val 5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BE78ED5F-0631-E683-5C9C-32BD069E2FD6}"/>
              </a:ext>
            </a:extLst>
          </p:cNvPr>
          <p:cNvSpPr txBox="1"/>
          <p:nvPr/>
        </p:nvSpPr>
        <p:spPr>
          <a:xfrm>
            <a:off x="5643716" y="4265365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Montage server web</a:t>
            </a:r>
          </a:p>
        </p:txBody>
      </p:sp>
    </p:spTree>
    <p:extLst>
      <p:ext uri="{BB962C8B-B14F-4D97-AF65-F5344CB8AC3E}">
        <p14:creationId xmlns:p14="http://schemas.microsoft.com/office/powerpoint/2010/main" val="376371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8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AF514-E4FA-FA42-9693-964677623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DEC2C15-5F1D-D979-3BFB-2CBF5E06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72" y="1533525"/>
            <a:ext cx="72485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1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0BCA7-3741-E9E6-AD7A-144424159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9B776DD-FBE6-B342-B15C-9ED78DFBA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41" y="1423163"/>
            <a:ext cx="7970736" cy="401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3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FC63A6A-3AA5-703A-B26F-FF1A53A09C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632813-C924-C83A-9501-0E4BA6472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7295BD5-7171-77E6-63BC-E0B1481C5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328612"/>
            <a:ext cx="1142047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4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Personne souriant devant un ordinateu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" r="18"/>
          <a:stretch/>
        </p:blipFill>
        <p:spPr>
          <a:xfrm>
            <a:off x="7625969" y="-9144"/>
            <a:ext cx="4581525" cy="6602413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89955B0F-E779-FB66-6B4A-78418C37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882" y="3197815"/>
            <a:ext cx="5338273" cy="8883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Partie 2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A6F89ACF-8971-4231-6FB4-39DD0EB30A4B}"/>
              </a:ext>
            </a:extLst>
          </p:cNvPr>
          <p:cNvSpPr txBox="1">
            <a:spLocks/>
          </p:cNvSpPr>
          <p:nvPr/>
        </p:nvSpPr>
        <p:spPr>
          <a:xfrm>
            <a:off x="1075577" y="4395679"/>
            <a:ext cx="5871510" cy="219759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/>
              <a:t>Analyse du trafic réseau</a:t>
            </a:r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494_TF16411248_Win32" id="{2EDB2FE5-7689-4146-8179-5A3B6AE9058C}" vid="{73B341AD-CE54-4EAE-8CFA-CC59499255F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5bd6d676-91fe-472e-9c80-e7e515e9cdf3" xsi:nil="true"/>
    <_activity xmlns="5bd6d676-91fe-472e-9c80-e7e515e9cdf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8B2716FC95BF478FA98243823AC422" ma:contentTypeVersion="16" ma:contentTypeDescription="Crée un document." ma:contentTypeScope="" ma:versionID="c257329000aaf90f6bc618aa50a9a3ac">
  <xsd:schema xmlns:xsd="http://www.w3.org/2001/XMLSchema" xmlns:xs="http://www.w3.org/2001/XMLSchema" xmlns:p="http://schemas.microsoft.com/office/2006/metadata/properties" xmlns:ns3="544c8d68-323f-4cc1-8402-e12e55f2840a" xmlns:ns4="5bd6d676-91fe-472e-9c80-e7e515e9cdf3" targetNamespace="http://schemas.microsoft.com/office/2006/metadata/properties" ma:root="true" ma:fieldsID="59a985870c599fe0d90f72a101c47909" ns3:_="" ns4:_="">
    <xsd:import namespace="544c8d68-323f-4cc1-8402-e12e55f2840a"/>
    <xsd:import namespace="5bd6d676-91fe-472e-9c80-e7e515e9cdf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MediaServiceOCR" minOccurs="0"/>
                <xsd:element ref="ns4:_activity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4c8d68-323f-4cc1-8402-e12e55f2840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d6d676-91fe-472e-9c80-e7e515e9cd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5bd6d676-91fe-472e-9c80-e7e515e9cdf3"/>
    <ds:schemaRef ds:uri="544c8d68-323f-4cc1-8402-e12e55f2840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8242521-567D-4E66-848B-658D69A3299B}">
  <ds:schemaRefs>
    <ds:schemaRef ds:uri="544c8d68-323f-4cc1-8402-e12e55f2840a"/>
    <ds:schemaRef ds:uri="5bd6d676-91fe-472e-9c80-e7e515e9cd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{9A8FE396-F14B-4E4A-946C-FA0D6CE5B801}tf16411248_win32</Template>
  <TotalTime>0</TotalTime>
  <Words>405</Words>
  <Application>Microsoft Office PowerPoint</Application>
  <PresentationFormat>Grand écran</PresentationFormat>
  <Paragraphs>133</Paragraphs>
  <Slides>24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Arial</vt:lpstr>
      <vt:lpstr>Avenir Next LT Pro Light</vt:lpstr>
      <vt:lpstr>Calibri</vt:lpstr>
      <vt:lpstr>Posterama</vt:lpstr>
      <vt:lpstr>Wingdings</vt:lpstr>
      <vt:lpstr>Personnalisé</vt:lpstr>
      <vt:lpstr>Mini projet - AWS</vt:lpstr>
      <vt:lpstr>Sommaire</vt:lpstr>
      <vt:lpstr>Partie 1</vt:lpstr>
      <vt:lpstr>Partie 1 : Automatiser le montage d’un VPC</vt:lpstr>
      <vt:lpstr>Partie 1 : Automatiser le montage d’un VPC</vt:lpstr>
      <vt:lpstr>Présentation PowerPoint</vt:lpstr>
      <vt:lpstr>Présentation PowerPoint</vt:lpstr>
      <vt:lpstr>Présentation PowerPoint</vt:lpstr>
      <vt:lpstr>Partie 2</vt:lpstr>
      <vt:lpstr>Partie 2 : Analyse du trafic réseau</vt:lpstr>
      <vt:lpstr>Partie 2 : Analyse du trafic réseau</vt:lpstr>
      <vt:lpstr>Partie 2 : Analyse du trafic réseau</vt:lpstr>
      <vt:lpstr>Création de rules</vt:lpstr>
      <vt:lpstr>Présentation PowerPoint</vt:lpstr>
      <vt:lpstr>Présentation PowerPoint</vt:lpstr>
      <vt:lpstr>Création instance EC2 IDS</vt:lpstr>
      <vt:lpstr>Connexion ssh de l'instance WEB à IDS</vt:lpstr>
      <vt:lpstr>Connexion ssh de l'instance WEB à IDS</vt:lpstr>
      <vt:lpstr>Script ids</vt:lpstr>
      <vt:lpstr>PORT MIRRORING - Filtres</vt:lpstr>
      <vt:lpstr>PORT MIRRORING – CIBLE ET SOURCE</vt:lpstr>
      <vt:lpstr>Conclusion</vt:lpstr>
      <vt:lpstr>Conclusion</vt:lpstr>
      <vt:lpstr>Merci 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Alann MORTREUIL (CIPA5 TC_2025)</dc:creator>
  <cp:lastModifiedBy>Alann MORTREUIL (CIPA5 TC_2025)</cp:lastModifiedBy>
  <cp:revision>1</cp:revision>
  <dcterms:created xsi:type="dcterms:W3CDTF">2024-11-15T09:07:08Z</dcterms:created>
  <dcterms:modified xsi:type="dcterms:W3CDTF">2024-11-15T14:21:35Z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0x0101001F8B2716FC95BF478FA98243823AC422</vt:lpwstr>
  </property>
</Properties>
</file>